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Funnel Sans" panose="020B0604020202020204" charset="0"/>
      <p:regular r:id="rId14"/>
    </p:embeddedFont>
    <p:embeddedFont>
      <p:font typeface="Mona Sans Semi Bold" panose="020B0604020202020204" charset="0"/>
      <p:regular r:id="rId15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2840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RegiMind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Un proyecto innovador para impulsar la propiedad intelectual y la innovación en Colombia.</a:t>
            </a:r>
            <a:endParaRPr lang="en-US" sz="175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E2F8B35-8032-47C2-B402-F51472CCAFF2}"/>
              </a:ext>
            </a:extLst>
          </p:cNvPr>
          <p:cNvSpPr/>
          <p:nvPr/>
        </p:nvSpPr>
        <p:spPr>
          <a:xfrm>
            <a:off x="12831745" y="7697037"/>
            <a:ext cx="1798655" cy="532563"/>
          </a:xfrm>
          <a:prstGeom prst="rect">
            <a:avLst/>
          </a:prstGeom>
          <a:solidFill>
            <a:srgbClr val="19171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8FB6AD48-AF07-4482-A8CD-174C3ECE9900}"/>
              </a:ext>
            </a:extLst>
          </p:cNvPr>
          <p:cNvSpPr/>
          <p:nvPr/>
        </p:nvSpPr>
        <p:spPr>
          <a:xfrm>
            <a:off x="7527861" y="666005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Alan Pareja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</a:rPr>
              <a:t>Juan Pablo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</a:rPr>
              <a:t>Molano</a:t>
            </a:r>
            <a:endParaRPr lang="en-US" sz="1750" dirty="0">
              <a:solidFill>
                <a:srgbClr val="8F8F8F"/>
              </a:solidFill>
              <a:latin typeface="Funnel Sans" pitchFamily="34" charset="0"/>
            </a:endParaRP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</a:rPr>
              <a:t>Adrian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</a:rPr>
              <a:t>Berrio</a:t>
            </a:r>
            <a:endParaRPr lang="en-US" sz="1750" dirty="0">
              <a:solidFill>
                <a:srgbClr val="8F8F8F"/>
              </a:solidFill>
              <a:latin typeface="Funnel Sans" pitchFamily="34" charset="0"/>
            </a:endParaRP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</a:rPr>
              <a:t>Maria Isabel </a:t>
            </a:r>
            <a:r>
              <a:rPr lang="en-US" sz="1750" dirty="0" err="1">
                <a:solidFill>
                  <a:srgbClr val="8F8F8F"/>
                </a:solidFill>
                <a:latin typeface="Funnel Sans" pitchFamily="34" charset="0"/>
              </a:rPr>
              <a:t>Yarce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6202"/>
            <a:ext cx="95235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Contexto y Necesidad del Proyecto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58609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 acceso a información de propiedad intelectual en Colombia es o complejo para muchos, especialmente en el ámbito educativo. Las plataformas existentes son funcionales, pero carecen de una interfaz intuitiva, lo que restringe su uso por estudiantes, investigadores y emprendedores. Nuestro proyecto busca cerrar esta brecha.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502468"/>
            <a:ext cx="6407944" cy="1730812"/>
          </a:xfrm>
          <a:prstGeom prst="roundRect">
            <a:avLst>
              <a:gd name="adj" fmla="val 5504"/>
            </a:avLst>
          </a:prstGeom>
          <a:noFill/>
          <a:ln w="30480">
            <a:solidFill>
              <a:srgbClr val="595959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47597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Acceso Limitado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5250180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Dificultad para acceder a información relevante sobre patentes tecnológicas.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4502468"/>
            <a:ext cx="6408063" cy="1730812"/>
          </a:xfrm>
          <a:prstGeom prst="roundRect">
            <a:avLst>
              <a:gd name="adj" fmla="val 5504"/>
            </a:avLst>
          </a:prstGeom>
          <a:noFill/>
          <a:ln w="30480">
            <a:solidFill>
              <a:srgbClr val="59595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85842" y="4759762"/>
            <a:ext cx="3359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Interfaces No Amigables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85842" y="5250180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Plataformas oficiales complejas y poco intuitivas para el usuario promedio.</a:t>
            </a:r>
            <a:endParaRPr lang="en-US" sz="175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3130061-05F7-4C5F-8CC3-F8E77F5D0F34}"/>
              </a:ext>
            </a:extLst>
          </p:cNvPr>
          <p:cNvSpPr/>
          <p:nvPr/>
        </p:nvSpPr>
        <p:spPr>
          <a:xfrm>
            <a:off x="12831745" y="7697037"/>
            <a:ext cx="1798655" cy="532563"/>
          </a:xfrm>
          <a:prstGeom prst="rect">
            <a:avLst/>
          </a:prstGeom>
          <a:solidFill>
            <a:srgbClr val="19171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1839"/>
            <a:ext cx="96658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Objetivos Estratégicos del Proyecto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44247"/>
            <a:ext cx="1134070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7710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Objetivo General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54674" y="3261479"/>
            <a:ext cx="116819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Diseñar e implementar una plataforma web para organizar y difundir información de patentes tecnológicas en Colombia, promoviendo la innovación y fortaleciendo la propiedad intelectual.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214098"/>
            <a:ext cx="1134070" cy="263354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54674" y="4440912"/>
            <a:ext cx="29182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Objetivos Específicos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154674" y="4931331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Recopilar y sistematizar información de patentes.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154674" y="5373529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Desarrollar una plataforma interactiva y educativa.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2154674" y="5815727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Habilitar búsqueda, filtrado y solicitudes de nuevas patentes.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2154674" y="6257925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Gestionar niveles de usuario (Administrador e Investigador).</a:t>
            </a:r>
            <a:endParaRPr lang="en-US" sz="1750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959D833A-E691-409C-BD71-0AE90E7CD1DB}"/>
              </a:ext>
            </a:extLst>
          </p:cNvPr>
          <p:cNvSpPr/>
          <p:nvPr/>
        </p:nvSpPr>
        <p:spPr>
          <a:xfrm>
            <a:off x="12831745" y="7697037"/>
            <a:ext cx="1798655" cy="532563"/>
          </a:xfrm>
          <a:prstGeom prst="rect">
            <a:avLst/>
          </a:prstGeom>
          <a:solidFill>
            <a:srgbClr val="19171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2241" y="614601"/>
            <a:ext cx="7579519" cy="1396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Alcance Técnico del Proyecto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82241" y="2570083"/>
            <a:ext cx="3352681" cy="419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Incluye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782241" y="3212663"/>
            <a:ext cx="3517106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Backend: Java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2241" y="3648432"/>
            <a:ext cx="3517106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Base de Datos: MySQL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2241" y="4084201"/>
            <a:ext cx="3517106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Frontend: HTML, CSS, JavaScript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82241" y="4877514"/>
            <a:ext cx="3517106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Módulo de consulta de patentes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82241" y="5670828"/>
            <a:ext cx="3517106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Visualización organizada de resultados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82241" y="6464141"/>
            <a:ext cx="3517106" cy="1072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Solicitud de ingreso de nuevas patentes (solo para investigadores)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2273" y="2570083"/>
            <a:ext cx="3352681" cy="419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No Incluye</a:t>
            </a:r>
            <a:endParaRPr lang="en-US" sz="2600" dirty="0"/>
          </a:p>
        </p:txBody>
      </p:sp>
      <p:sp>
        <p:nvSpPr>
          <p:cNvPr id="12" name="Text 9"/>
          <p:cNvSpPr/>
          <p:nvPr/>
        </p:nvSpPr>
        <p:spPr>
          <a:xfrm>
            <a:off x="4852273" y="3212663"/>
            <a:ext cx="3517106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Edición directa por parte del usuario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2273" y="4005977"/>
            <a:ext cx="3517106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Integración con APIs externas en tiempo real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52273" y="4799290"/>
            <a:ext cx="3517106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Gráficos o estadísticas avanzadas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774"/>
            <a:ext cx="129690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Justificación: Impulso a la Propiedad Intelectual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6718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Este proyecto no solo facilita el acceso a la información, sino que también fomenta activamente el aprendizaje y la creación de nuevas ideas. Al ser una herramienta de bajo costo, democratiza el acceso al conocimiento técnico.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148138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44253" y="4282797"/>
            <a:ext cx="32250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Fomenta el Aprendizaje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44253" y="4773216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Diseñada para ser una herramienta educativa clave en la formación de futuros innovadores.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4148138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086356" y="4282797"/>
            <a:ext cx="32752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Promueve la Innovación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086356" y="4773216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Facilita la identificación de vacíos y la generación de nuevas propuestas tecnológicas.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4148138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528459" y="4282797"/>
            <a:ext cx="31547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Solución de Bajo Costo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528459" y="4773216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Utiliza software libre y datos públicos, eliminando barreras económicas.</a:t>
            </a:r>
            <a:endParaRPr lang="en-US" sz="17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45973DC-4CAF-4D34-A2B0-937683B4400A}"/>
              </a:ext>
            </a:extLst>
          </p:cNvPr>
          <p:cNvSpPr/>
          <p:nvPr/>
        </p:nvSpPr>
        <p:spPr>
          <a:xfrm>
            <a:off x="12831745" y="7697037"/>
            <a:ext cx="1798655" cy="532563"/>
          </a:xfrm>
          <a:prstGeom prst="rect">
            <a:avLst/>
          </a:prstGeom>
          <a:solidFill>
            <a:srgbClr val="19171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3232"/>
            <a:ext cx="96652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Riesgos y Estrategias de Mitigación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556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Hemos identificado posibles riesgos y desarrollado planes de contingencia para asegurar la culminación exitosa del proyecto.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73693"/>
            <a:ext cx="4196358" cy="4262557"/>
          </a:xfrm>
          <a:prstGeom prst="roundRect">
            <a:avLst>
              <a:gd name="adj" fmla="val 3486"/>
            </a:avLst>
          </a:prstGeom>
          <a:noFill/>
          <a:ln w="30480">
            <a:solidFill>
              <a:srgbClr val="59595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873693"/>
            <a:ext cx="121920" cy="4262557"/>
          </a:xfrm>
          <a:prstGeom prst="roundRect">
            <a:avLst>
              <a:gd name="adj" fmla="val 78139"/>
            </a:avLst>
          </a:prstGeom>
          <a:solidFill>
            <a:srgbClr val="FFFFFF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130987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Riesgo: Retrasos en el Desarrollo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975735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Plan de Contingencia: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Establecer reuniones diarias de seguimiento, monitoreo constante del progreso y redistribución flexible de tareas entre el equipo para optimizar el flujo de trabajo.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73693"/>
            <a:ext cx="4196358" cy="4262557"/>
          </a:xfrm>
          <a:prstGeom prst="roundRect">
            <a:avLst>
              <a:gd name="adj" fmla="val 3486"/>
            </a:avLst>
          </a:prstGeom>
          <a:noFill/>
          <a:ln w="30480">
            <a:solidFill>
              <a:srgbClr val="595959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86482" y="2873693"/>
            <a:ext cx="121920" cy="4262557"/>
          </a:xfrm>
          <a:prstGeom prst="roundRect">
            <a:avLst>
              <a:gd name="adj" fmla="val 78139"/>
            </a:avLst>
          </a:pr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5565696" y="3130987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Riesgo: Problemas de Seguridad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65696" y="3975735"/>
            <a:ext cx="3590330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Plan de Contingencia: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Implementar buenas prácticas de desarrollo seguro desde el inicio del proyecto, realizar auditorías de código regulares y ejecutar pruebas de vulnerabilidad exhaustivas antes del despliegue final.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73693"/>
            <a:ext cx="4196358" cy="4262557"/>
          </a:xfrm>
          <a:prstGeom prst="roundRect">
            <a:avLst>
              <a:gd name="adj" fmla="val 3486"/>
            </a:avLst>
          </a:prstGeom>
          <a:noFill/>
          <a:ln w="30480">
            <a:solidFill>
              <a:srgbClr val="595959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09653" y="2873693"/>
            <a:ext cx="121920" cy="4262557"/>
          </a:xfrm>
          <a:prstGeom prst="roundRect">
            <a:avLst>
              <a:gd name="adj" fmla="val 78139"/>
            </a:avLst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9988868" y="3130987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Riesgo: Datos Inconsistentes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8868" y="3975735"/>
            <a:ext cx="359033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Plan de Contingencia:</a:t>
            </a: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Desarrollar scripts de limpieza y validación de datos automatizados, implementar estrictos controles de calidad en la entrada de información y establecer procesos de revisión periódica de la base de datos.</a:t>
            </a:r>
            <a:endParaRPr lang="en-US" sz="1750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3E18763-0C44-476B-9789-3DD23B11F130}"/>
              </a:ext>
            </a:extLst>
          </p:cNvPr>
          <p:cNvSpPr/>
          <p:nvPr/>
        </p:nvSpPr>
        <p:spPr>
          <a:xfrm>
            <a:off x="12831745" y="7697037"/>
            <a:ext cx="1798655" cy="532563"/>
          </a:xfrm>
          <a:prstGeom prst="rect">
            <a:avLst/>
          </a:prstGeom>
          <a:solidFill>
            <a:srgbClr val="19171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62313"/>
            <a:ext cx="80476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Conclusión y Próximos Pasos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2472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Esta plataforma es un aporte significativo al ecosistema de innovación colombiano, facilitando el acceso a información vital y promoviendo la participación activa.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1535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350567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FFF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61" y="3675817"/>
            <a:ext cx="272177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441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Fomento Educativo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490323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Empodera a estudiantes y futuros profesionales en el ámbito de la propiedad intelectual.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81535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FFFFFF"/>
          </a:solidFill>
          <a:ln/>
        </p:spPr>
      </p:sp>
      <p:sp>
        <p:nvSpPr>
          <p:cNvPr id="10" name="Shape 7"/>
          <p:cNvSpPr/>
          <p:nvPr/>
        </p:nvSpPr>
        <p:spPr>
          <a:xfrm>
            <a:off x="6974860" y="350567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FFF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933" y="3675817"/>
            <a:ext cx="272177" cy="340162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74256" y="4412813"/>
            <a:ext cx="31063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Conexión Comunitaria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74256" y="490323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Crea un puente entre el conocimiento y la aplicación práctica para innovadores.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81535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FFFFFF"/>
          </a:solidFill>
          <a:ln/>
        </p:spPr>
      </p:sp>
      <p:sp>
        <p:nvSpPr>
          <p:cNvPr id="15" name="Shape 11"/>
          <p:cNvSpPr/>
          <p:nvPr/>
        </p:nvSpPr>
        <p:spPr>
          <a:xfrm>
            <a:off x="11398032" y="350567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FFFF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2105" y="3675817"/>
            <a:ext cx="272177" cy="340162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97427" y="4412813"/>
            <a:ext cx="32327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Impulso a la Innovación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97427" y="4903232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Contribuye directamente al desarrollo tecnológico y económico del país.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93790" y="65043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8B6218AB-4CDC-4AB6-A4B2-32F9BC8E3F3C}"/>
              </a:ext>
            </a:extLst>
          </p:cNvPr>
          <p:cNvSpPr/>
          <p:nvPr/>
        </p:nvSpPr>
        <p:spPr>
          <a:xfrm>
            <a:off x="12831745" y="7697037"/>
            <a:ext cx="1798655" cy="532563"/>
          </a:xfrm>
          <a:prstGeom prst="rect">
            <a:avLst/>
          </a:prstGeom>
          <a:solidFill>
            <a:srgbClr val="191717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544</Words>
  <Application>Microsoft Office PowerPoint</Application>
  <PresentationFormat>Personalizado</PresentationFormat>
  <Paragraphs>63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Mona Sans Semi Bold</vt:lpstr>
      <vt:lpstr>Arial</vt:lpstr>
      <vt:lpstr>Calibri</vt:lpstr>
      <vt:lpstr>Funnel Sans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salas</cp:lastModifiedBy>
  <cp:revision>2</cp:revision>
  <dcterms:created xsi:type="dcterms:W3CDTF">2025-07-11T17:55:24Z</dcterms:created>
  <dcterms:modified xsi:type="dcterms:W3CDTF">2025-07-11T18:00:36Z</dcterms:modified>
</cp:coreProperties>
</file>